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4" r:id="rId3"/>
    <p:sldId id="258" r:id="rId4"/>
    <p:sldId id="259" r:id="rId5"/>
    <p:sldId id="260" r:id="rId6"/>
    <p:sldId id="261" r:id="rId7"/>
    <p:sldId id="262" r:id="rId8"/>
    <p:sldId id="263" r:id="rId9"/>
    <p:sldId id="264" r:id="rId10"/>
    <p:sldId id="265" r:id="rId11"/>
    <p:sldId id="266" r:id="rId12"/>
    <p:sldId id="273" r:id="rId13"/>
    <p:sldId id="275" r:id="rId14"/>
    <p:sldId id="267" r:id="rId15"/>
    <p:sldId id="268" r:id="rId16"/>
    <p:sldId id="291" r:id="rId17"/>
    <p:sldId id="276" r:id="rId18"/>
    <p:sldId id="277"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Lst>
  <p:sldSz cx="12192000" cy="6858000"/>
  <p:notesSz cx="6997700" cy="9283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76" autoAdjust="0"/>
    <p:restoredTop sz="94660"/>
  </p:normalViewPr>
  <p:slideViewPr>
    <p:cSldViewPr snapToGrid="0">
      <p:cViewPr varScale="1">
        <p:scale>
          <a:sx n="72" d="100"/>
          <a:sy n="72" d="100"/>
        </p:scale>
        <p:origin x="714"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5466631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852265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062609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988679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079501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6879135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28651950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976614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1745883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1743729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4037860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3522923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2363706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26518831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4271191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A3EE975-BE05-4954-95B7-222CBFE02A65}" type="datetimeFigureOut">
              <a:rPr lang="en-CA" smtClean="0"/>
              <a:pPr/>
              <a:t>2018-09-09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C15E54C7-A28F-4ED4-836F-D76E2FDBCDC8}" type="slidenum">
              <a:rPr lang="en-CA" smtClean="0"/>
              <a:pPr/>
              <a:t>‹#›</a:t>
            </a:fld>
            <a:endParaRPr lang="en-CA"/>
          </a:p>
        </p:txBody>
      </p:sp>
    </p:spTree>
    <p:extLst>
      <p:ext uri="{BB962C8B-B14F-4D97-AF65-F5344CB8AC3E}">
        <p14:creationId xmlns:p14="http://schemas.microsoft.com/office/powerpoint/2010/main" val="1338934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A3EE975-BE05-4954-95B7-222CBFE02A65}" type="datetimeFigureOut">
              <a:rPr lang="en-CA" smtClean="0"/>
              <a:pPr/>
              <a:t>2018-09-09</a:t>
            </a:fld>
            <a:endParaRPr lang="en-CA"/>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15E54C7-A28F-4ED4-836F-D76E2FDBCDC8}" type="slidenum">
              <a:rPr lang="en-CA" smtClean="0"/>
              <a:pPr/>
              <a:t>‹#›</a:t>
            </a:fld>
            <a:endParaRPr lang="en-CA"/>
          </a:p>
        </p:txBody>
      </p:sp>
    </p:spTree>
    <p:extLst>
      <p:ext uri="{BB962C8B-B14F-4D97-AF65-F5344CB8AC3E}">
        <p14:creationId xmlns:p14="http://schemas.microsoft.com/office/powerpoint/2010/main" val="4458394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youtube.com/watch?v=w2bYinZ6RX0"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www.youtube.com/watch?v=BKl6HSnlaIk"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a:t>WGST 100-991: Introduction to Women’s and Gender Studies</a:t>
            </a:r>
          </a:p>
        </p:txBody>
      </p:sp>
      <p:sp>
        <p:nvSpPr>
          <p:cNvPr id="3" name="Subtitle 2"/>
          <p:cNvSpPr>
            <a:spLocks noGrp="1"/>
          </p:cNvSpPr>
          <p:nvPr>
            <p:ph type="subTitle" idx="1"/>
          </p:nvPr>
        </p:nvSpPr>
        <p:spPr/>
        <p:txBody>
          <a:bodyPr/>
          <a:lstStyle/>
          <a:p>
            <a:r>
              <a:rPr lang="en-CA" dirty="0"/>
              <a:t>Week 2: Wednesday, Sept 12/18</a:t>
            </a:r>
          </a:p>
          <a:p>
            <a:r>
              <a:rPr lang="en-CA" dirty="0"/>
              <a:t>Introduction: Foundations, Basic Concepts</a:t>
            </a:r>
          </a:p>
          <a:p>
            <a:endParaRPr lang="en-CA" dirty="0"/>
          </a:p>
        </p:txBody>
      </p:sp>
    </p:spTree>
    <p:extLst>
      <p:ext uri="{BB962C8B-B14F-4D97-AF65-F5344CB8AC3E}">
        <p14:creationId xmlns:p14="http://schemas.microsoft.com/office/powerpoint/2010/main" val="35455482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13563-079B-4770-81D5-C6A2F000106A}"/>
              </a:ext>
            </a:extLst>
          </p:cNvPr>
          <p:cNvSpPr>
            <a:spLocks noGrp="1"/>
          </p:cNvSpPr>
          <p:nvPr>
            <p:ph type="title"/>
          </p:nvPr>
        </p:nvSpPr>
        <p:spPr/>
        <p:txBody>
          <a:bodyPr/>
          <a:lstStyle/>
          <a:p>
            <a:r>
              <a:rPr lang="en-US" dirty="0"/>
              <a:t>Introduction: Sex and Gender-The Differences</a:t>
            </a:r>
            <a:endParaRPr lang="en-CA" dirty="0"/>
          </a:p>
        </p:txBody>
      </p:sp>
      <p:sp>
        <p:nvSpPr>
          <p:cNvPr id="3" name="Content Placeholder 2">
            <a:extLst>
              <a:ext uri="{FF2B5EF4-FFF2-40B4-BE49-F238E27FC236}">
                <a16:creationId xmlns:a16="http://schemas.microsoft.com/office/drawing/2014/main" id="{1D0C0411-E097-4033-AE00-78B0BA4E2BD8}"/>
              </a:ext>
            </a:extLst>
          </p:cNvPr>
          <p:cNvSpPr>
            <a:spLocks noGrp="1"/>
          </p:cNvSpPr>
          <p:nvPr>
            <p:ph idx="1"/>
          </p:nvPr>
        </p:nvSpPr>
        <p:spPr/>
        <p:txBody>
          <a:bodyPr/>
          <a:lstStyle/>
          <a:p>
            <a:r>
              <a:rPr lang="en-CA" dirty="0"/>
              <a:t>Look at your face in the mirror. You will see your biological aspects such as bone structure and facial features. These can be attributed to your sex.</a:t>
            </a:r>
          </a:p>
          <a:p>
            <a:r>
              <a:rPr lang="en-CA" dirty="0"/>
              <a:t>You will also see your choice in hair colouring, haircut, makeup, and piercings which may be influenced by societal expectations placed upon men and women.</a:t>
            </a:r>
          </a:p>
          <a:p>
            <a:endParaRPr lang="en-CA" dirty="0"/>
          </a:p>
        </p:txBody>
      </p:sp>
    </p:spTree>
    <p:extLst>
      <p:ext uri="{BB962C8B-B14F-4D97-AF65-F5344CB8AC3E}">
        <p14:creationId xmlns:p14="http://schemas.microsoft.com/office/powerpoint/2010/main" val="15493208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B646-5238-4D10-AE02-16FA50707543}"/>
              </a:ext>
            </a:extLst>
          </p:cNvPr>
          <p:cNvSpPr>
            <a:spLocks noGrp="1"/>
          </p:cNvSpPr>
          <p:nvPr>
            <p:ph type="title"/>
          </p:nvPr>
        </p:nvSpPr>
        <p:spPr/>
        <p:txBody>
          <a:bodyPr/>
          <a:lstStyle/>
          <a:p>
            <a:r>
              <a:rPr lang="en-US" dirty="0"/>
              <a:t>Introduction: Socialization</a:t>
            </a:r>
            <a:endParaRPr lang="en-CA" dirty="0"/>
          </a:p>
        </p:txBody>
      </p:sp>
      <p:sp>
        <p:nvSpPr>
          <p:cNvPr id="3" name="Content Placeholder 2">
            <a:extLst>
              <a:ext uri="{FF2B5EF4-FFF2-40B4-BE49-F238E27FC236}">
                <a16:creationId xmlns:a16="http://schemas.microsoft.com/office/drawing/2014/main" id="{1ECB5CC1-C6E2-44BC-8D75-53E6EE03DD1F}"/>
              </a:ext>
            </a:extLst>
          </p:cNvPr>
          <p:cNvSpPr>
            <a:spLocks noGrp="1"/>
          </p:cNvSpPr>
          <p:nvPr>
            <p:ph idx="1"/>
          </p:nvPr>
        </p:nvSpPr>
        <p:spPr/>
        <p:txBody>
          <a:bodyPr/>
          <a:lstStyle/>
          <a:p>
            <a:r>
              <a:rPr lang="en-CA" dirty="0"/>
              <a:t>Definition: The life-long social learning a person undergoes to become a capable member of society.</a:t>
            </a:r>
          </a:p>
          <a:p>
            <a:r>
              <a:rPr lang="en-CA" dirty="0"/>
              <a:t>Primary Socialization: Learning that takes place in the early years of a person’s life that is crucial to the formation of an individual’s personality.</a:t>
            </a:r>
          </a:p>
          <a:p>
            <a:r>
              <a:rPr lang="en-CA" dirty="0"/>
              <a:t>Secondary Socialization: Learning that occurs after childhood, usually involving learning specific roles, norms, attitudes, or beliefs, and sometimes involving self-imposed learning.</a:t>
            </a:r>
          </a:p>
          <a:p>
            <a:r>
              <a:rPr lang="en-CA" dirty="0"/>
              <a:t>Anticipatory Socialization: Learning about and preparing for future roles, built on accumulated learning.</a:t>
            </a:r>
          </a:p>
          <a:p>
            <a:endParaRPr lang="en-CA" dirty="0"/>
          </a:p>
        </p:txBody>
      </p:sp>
    </p:spTree>
    <p:extLst>
      <p:ext uri="{BB962C8B-B14F-4D97-AF65-F5344CB8AC3E}">
        <p14:creationId xmlns:p14="http://schemas.microsoft.com/office/powerpoint/2010/main" val="2936772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D23B9-54DD-4FC2-A975-5884B20DB811}"/>
              </a:ext>
            </a:extLst>
          </p:cNvPr>
          <p:cNvSpPr>
            <a:spLocks noGrp="1"/>
          </p:cNvSpPr>
          <p:nvPr>
            <p:ph type="title"/>
          </p:nvPr>
        </p:nvSpPr>
        <p:spPr/>
        <p:txBody>
          <a:bodyPr/>
          <a:lstStyle/>
          <a:p>
            <a:r>
              <a:rPr lang="en-US" dirty="0"/>
              <a:t>Introduction: Socialization, The Media Example</a:t>
            </a:r>
            <a:endParaRPr lang="en-CA" dirty="0"/>
          </a:p>
        </p:txBody>
      </p:sp>
      <p:sp>
        <p:nvSpPr>
          <p:cNvPr id="3" name="Content Placeholder 2">
            <a:extLst>
              <a:ext uri="{FF2B5EF4-FFF2-40B4-BE49-F238E27FC236}">
                <a16:creationId xmlns:a16="http://schemas.microsoft.com/office/drawing/2014/main" id="{3B6F8A4B-1472-44F7-A917-AE1831C1B29A}"/>
              </a:ext>
            </a:extLst>
          </p:cNvPr>
          <p:cNvSpPr>
            <a:spLocks noGrp="1"/>
          </p:cNvSpPr>
          <p:nvPr>
            <p:ph idx="1"/>
          </p:nvPr>
        </p:nvSpPr>
        <p:spPr/>
        <p:txBody>
          <a:bodyPr/>
          <a:lstStyle/>
          <a:p>
            <a:pPr>
              <a:buNone/>
            </a:pPr>
            <a:endParaRPr lang="en-US" dirty="0"/>
          </a:p>
          <a:p>
            <a:r>
              <a:rPr lang="en-US" dirty="0"/>
              <a:t>As Children and Young Adults:</a:t>
            </a:r>
          </a:p>
          <a:p>
            <a:r>
              <a:rPr lang="en-CA" dirty="0">
                <a:hlinkClick r:id="rId2"/>
              </a:rPr>
              <a:t>https://www.youtube.com/watch?v=w2bYinZ6RX0</a:t>
            </a:r>
            <a:endParaRPr lang="en-CA" dirty="0"/>
          </a:p>
          <a:p>
            <a:endParaRPr lang="en-US" dirty="0"/>
          </a:p>
          <a:p>
            <a:pPr marL="0" indent="0">
              <a:buNone/>
            </a:pPr>
            <a:endParaRPr lang="en-CA" dirty="0"/>
          </a:p>
        </p:txBody>
      </p:sp>
    </p:spTree>
    <p:extLst>
      <p:ext uri="{BB962C8B-B14F-4D97-AF65-F5344CB8AC3E}">
        <p14:creationId xmlns:p14="http://schemas.microsoft.com/office/powerpoint/2010/main" val="3593082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00EC8-76C8-462E-92CC-D1823B7FA069}"/>
              </a:ext>
            </a:extLst>
          </p:cNvPr>
          <p:cNvSpPr>
            <a:spLocks noGrp="1"/>
          </p:cNvSpPr>
          <p:nvPr>
            <p:ph type="title"/>
          </p:nvPr>
        </p:nvSpPr>
        <p:spPr/>
        <p:txBody>
          <a:bodyPr/>
          <a:lstStyle/>
          <a:p>
            <a:r>
              <a:rPr lang="en-CA" dirty="0"/>
              <a:t>Socialization: The Disney Example</a:t>
            </a:r>
          </a:p>
        </p:txBody>
      </p:sp>
      <p:pic>
        <p:nvPicPr>
          <p:cNvPr id="4" name="Content Placeholder 3">
            <a:extLst>
              <a:ext uri="{FF2B5EF4-FFF2-40B4-BE49-F238E27FC236}">
                <a16:creationId xmlns:a16="http://schemas.microsoft.com/office/drawing/2014/main" id="{CCC4E2CD-5CA8-487A-9827-09A0E14E6271}"/>
              </a:ext>
            </a:extLst>
          </p:cNvPr>
          <p:cNvPicPr>
            <a:picLocks noGrp="1" noChangeAspect="1"/>
          </p:cNvPicPr>
          <p:nvPr>
            <p:ph idx="1"/>
          </p:nvPr>
        </p:nvPicPr>
        <p:blipFill>
          <a:blip r:embed="rId2"/>
          <a:stretch>
            <a:fillRect/>
          </a:stretch>
        </p:blipFill>
        <p:spPr>
          <a:xfrm>
            <a:off x="677334" y="1930400"/>
            <a:ext cx="8596668" cy="4430643"/>
          </a:xfrm>
          <a:prstGeom prst="rect">
            <a:avLst/>
          </a:prstGeom>
        </p:spPr>
      </p:pic>
    </p:spTree>
    <p:extLst>
      <p:ext uri="{BB962C8B-B14F-4D97-AF65-F5344CB8AC3E}">
        <p14:creationId xmlns:p14="http://schemas.microsoft.com/office/powerpoint/2010/main" val="27724433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588C4-0E12-4710-93AE-F83FC8A84447}"/>
              </a:ext>
            </a:extLst>
          </p:cNvPr>
          <p:cNvSpPr>
            <a:spLocks noGrp="1"/>
          </p:cNvSpPr>
          <p:nvPr>
            <p:ph type="title"/>
          </p:nvPr>
        </p:nvSpPr>
        <p:spPr/>
        <p:txBody>
          <a:bodyPr/>
          <a:lstStyle/>
          <a:p>
            <a:r>
              <a:rPr lang="en-US" dirty="0"/>
              <a:t>Introduction: Normative Expectations</a:t>
            </a:r>
            <a:endParaRPr lang="en-CA" dirty="0"/>
          </a:p>
        </p:txBody>
      </p:sp>
      <p:sp>
        <p:nvSpPr>
          <p:cNvPr id="3" name="Content Placeholder 2">
            <a:extLst>
              <a:ext uri="{FF2B5EF4-FFF2-40B4-BE49-F238E27FC236}">
                <a16:creationId xmlns:a16="http://schemas.microsoft.com/office/drawing/2014/main" id="{36182787-5513-4011-B235-1742885EBA9F}"/>
              </a:ext>
            </a:extLst>
          </p:cNvPr>
          <p:cNvSpPr>
            <a:spLocks noGrp="1"/>
          </p:cNvSpPr>
          <p:nvPr>
            <p:ph idx="1"/>
          </p:nvPr>
        </p:nvSpPr>
        <p:spPr/>
        <p:txBody>
          <a:bodyPr/>
          <a:lstStyle/>
          <a:p>
            <a:r>
              <a:rPr lang="en-CA" b="1" dirty="0"/>
              <a:t>Normative Expectations</a:t>
            </a:r>
            <a:r>
              <a:rPr lang="en-CA" dirty="0"/>
              <a:t>: elements that guide our behaviour and assessments of others .</a:t>
            </a:r>
          </a:p>
          <a:p>
            <a:r>
              <a:rPr lang="en-CA" dirty="0"/>
              <a:t>Serves as a tool in which people are ultimately measured in society.</a:t>
            </a:r>
          </a:p>
          <a:p>
            <a:r>
              <a:rPr lang="en-CA" dirty="0"/>
              <a:t>Reinforces the pressure to conform rather than celebrate diversity.</a:t>
            </a:r>
          </a:p>
          <a:p>
            <a:r>
              <a:rPr lang="en-CA" dirty="0"/>
              <a:t>People feel pressure to suppress non-stereotyped activities and characteristics in order to avoid being judged as deviant.</a:t>
            </a:r>
          </a:p>
          <a:p>
            <a:endParaRPr lang="en-CA" dirty="0"/>
          </a:p>
        </p:txBody>
      </p:sp>
    </p:spTree>
    <p:extLst>
      <p:ext uri="{BB962C8B-B14F-4D97-AF65-F5344CB8AC3E}">
        <p14:creationId xmlns:p14="http://schemas.microsoft.com/office/powerpoint/2010/main" val="588302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699A7-90DA-44EB-8A9A-9392283C4A6C}"/>
              </a:ext>
            </a:extLst>
          </p:cNvPr>
          <p:cNvSpPr>
            <a:spLocks noGrp="1"/>
          </p:cNvSpPr>
          <p:nvPr>
            <p:ph type="title"/>
          </p:nvPr>
        </p:nvSpPr>
        <p:spPr/>
        <p:txBody>
          <a:bodyPr/>
          <a:lstStyle/>
          <a:p>
            <a:r>
              <a:rPr lang="en-US" dirty="0"/>
              <a:t>Introduction: Normative Expectations</a:t>
            </a:r>
            <a:endParaRPr lang="en-CA" dirty="0"/>
          </a:p>
        </p:txBody>
      </p:sp>
      <p:sp>
        <p:nvSpPr>
          <p:cNvPr id="3" name="Content Placeholder 2">
            <a:extLst>
              <a:ext uri="{FF2B5EF4-FFF2-40B4-BE49-F238E27FC236}">
                <a16:creationId xmlns:a16="http://schemas.microsoft.com/office/drawing/2014/main" id="{173628D1-8656-4566-997D-F5B7DA1F4652}"/>
              </a:ext>
            </a:extLst>
          </p:cNvPr>
          <p:cNvSpPr>
            <a:spLocks noGrp="1"/>
          </p:cNvSpPr>
          <p:nvPr>
            <p:ph idx="1"/>
          </p:nvPr>
        </p:nvSpPr>
        <p:spPr/>
        <p:txBody>
          <a:bodyPr>
            <a:normAutofit/>
          </a:bodyPr>
          <a:lstStyle/>
          <a:p>
            <a:r>
              <a:rPr lang="en-CA" dirty="0"/>
              <a:t>Gender based normative expectations define cultural standards of masculinity and femininity.</a:t>
            </a:r>
          </a:p>
          <a:p>
            <a:r>
              <a:rPr lang="en-CA" dirty="0"/>
              <a:t>It creates a template on which to assess other people and roles for us to play in order to conform.</a:t>
            </a:r>
          </a:p>
          <a:p>
            <a:r>
              <a:rPr lang="en-CA" b="1" dirty="0"/>
              <a:t>Gender roles</a:t>
            </a:r>
            <a:r>
              <a:rPr lang="en-CA" dirty="0"/>
              <a:t>: a set of behavioural expectations based upon a person’s perceived gender. These roles are thought to influence they ways in which people are supposed to think, feel appear, and behave.</a:t>
            </a:r>
          </a:p>
          <a:p>
            <a:r>
              <a:rPr lang="en-CA" dirty="0"/>
              <a:t>https://www.youtube.com/watch?v=klgeo37QES0</a:t>
            </a:r>
          </a:p>
          <a:p>
            <a:r>
              <a:rPr lang="en-CA" b="1" dirty="0"/>
              <a:t>Sex roles</a:t>
            </a:r>
            <a:r>
              <a:rPr lang="en-CA" dirty="0"/>
              <a:t>: historically accepted idea that men and women behave differently due to their biological capacities in concert with learned behaviour deemed appropriate for their sex.</a:t>
            </a:r>
            <a:endParaRPr lang="en-CA" b="1" dirty="0"/>
          </a:p>
          <a:p>
            <a:endParaRPr lang="en-CA" dirty="0"/>
          </a:p>
        </p:txBody>
      </p:sp>
    </p:spTree>
    <p:extLst>
      <p:ext uri="{BB962C8B-B14F-4D97-AF65-F5344CB8AC3E}">
        <p14:creationId xmlns:p14="http://schemas.microsoft.com/office/powerpoint/2010/main" val="20041599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04714-39F9-4896-8E83-AFD57B6970B6}"/>
              </a:ext>
            </a:extLst>
          </p:cNvPr>
          <p:cNvSpPr>
            <a:spLocks noGrp="1"/>
          </p:cNvSpPr>
          <p:nvPr>
            <p:ph type="title"/>
          </p:nvPr>
        </p:nvSpPr>
        <p:spPr/>
        <p:txBody>
          <a:bodyPr/>
          <a:lstStyle/>
          <a:p>
            <a:r>
              <a:rPr lang="en-US" dirty="0"/>
              <a:t>Stereotypes: the Gender Dichotomy (Top 5 as per research)</a:t>
            </a:r>
            <a:endParaRPr lang="en-CA" dirty="0"/>
          </a:p>
        </p:txBody>
      </p:sp>
      <p:sp>
        <p:nvSpPr>
          <p:cNvPr id="3" name="Text Placeholder 2">
            <a:extLst>
              <a:ext uri="{FF2B5EF4-FFF2-40B4-BE49-F238E27FC236}">
                <a16:creationId xmlns:a16="http://schemas.microsoft.com/office/drawing/2014/main" id="{3913398E-2C29-432B-B5BB-C9BB615124F2}"/>
              </a:ext>
            </a:extLst>
          </p:cNvPr>
          <p:cNvSpPr>
            <a:spLocks noGrp="1"/>
          </p:cNvSpPr>
          <p:nvPr>
            <p:ph type="body" idx="1"/>
          </p:nvPr>
        </p:nvSpPr>
        <p:spPr/>
        <p:txBody>
          <a:bodyPr/>
          <a:lstStyle/>
          <a:p>
            <a:r>
              <a:rPr lang="en-CA" dirty="0"/>
              <a:t>Masculinity</a:t>
            </a:r>
          </a:p>
        </p:txBody>
      </p:sp>
      <p:sp>
        <p:nvSpPr>
          <p:cNvPr id="4" name="Content Placeholder 3">
            <a:extLst>
              <a:ext uri="{FF2B5EF4-FFF2-40B4-BE49-F238E27FC236}">
                <a16:creationId xmlns:a16="http://schemas.microsoft.com/office/drawing/2014/main" id="{FD752F49-BA9F-46BC-8F6F-08550279FE53}"/>
              </a:ext>
            </a:extLst>
          </p:cNvPr>
          <p:cNvSpPr>
            <a:spLocks noGrp="1"/>
          </p:cNvSpPr>
          <p:nvPr>
            <p:ph sz="half" idx="2"/>
          </p:nvPr>
        </p:nvSpPr>
        <p:spPr/>
        <p:txBody>
          <a:bodyPr/>
          <a:lstStyle/>
          <a:p>
            <a:r>
              <a:rPr lang="en-CA" dirty="0"/>
              <a:t>Tough</a:t>
            </a:r>
          </a:p>
          <a:p>
            <a:r>
              <a:rPr lang="en-CA" dirty="0"/>
              <a:t>Independent</a:t>
            </a:r>
          </a:p>
          <a:p>
            <a:r>
              <a:rPr lang="en-CA" dirty="0"/>
              <a:t>Aggressive</a:t>
            </a:r>
          </a:p>
          <a:p>
            <a:r>
              <a:rPr lang="en-CA" dirty="0"/>
              <a:t>Rational</a:t>
            </a:r>
          </a:p>
          <a:p>
            <a:r>
              <a:rPr lang="en-CA" dirty="0"/>
              <a:t>Competitive</a:t>
            </a:r>
            <a:endParaRPr lang="en-US" dirty="0"/>
          </a:p>
          <a:p>
            <a:endParaRPr lang="en-CA" dirty="0"/>
          </a:p>
        </p:txBody>
      </p:sp>
      <p:sp>
        <p:nvSpPr>
          <p:cNvPr id="5" name="Text Placeholder 4">
            <a:extLst>
              <a:ext uri="{FF2B5EF4-FFF2-40B4-BE49-F238E27FC236}">
                <a16:creationId xmlns:a16="http://schemas.microsoft.com/office/drawing/2014/main" id="{AC3448D0-5049-4AE5-82A3-3BFE24633F52}"/>
              </a:ext>
            </a:extLst>
          </p:cNvPr>
          <p:cNvSpPr>
            <a:spLocks noGrp="1"/>
          </p:cNvSpPr>
          <p:nvPr>
            <p:ph type="body" sz="quarter" idx="3"/>
          </p:nvPr>
        </p:nvSpPr>
        <p:spPr/>
        <p:txBody>
          <a:bodyPr/>
          <a:lstStyle/>
          <a:p>
            <a:r>
              <a:rPr lang="en-CA" dirty="0"/>
              <a:t>Femininity</a:t>
            </a:r>
          </a:p>
        </p:txBody>
      </p:sp>
      <p:sp>
        <p:nvSpPr>
          <p:cNvPr id="6" name="Content Placeholder 5">
            <a:extLst>
              <a:ext uri="{FF2B5EF4-FFF2-40B4-BE49-F238E27FC236}">
                <a16:creationId xmlns:a16="http://schemas.microsoft.com/office/drawing/2014/main" id="{CEF6789F-F53C-4404-9D94-4C8D228E47ED}"/>
              </a:ext>
            </a:extLst>
          </p:cNvPr>
          <p:cNvSpPr>
            <a:spLocks noGrp="1"/>
          </p:cNvSpPr>
          <p:nvPr>
            <p:ph sz="quarter" idx="4"/>
          </p:nvPr>
        </p:nvSpPr>
        <p:spPr/>
        <p:txBody>
          <a:bodyPr/>
          <a:lstStyle/>
          <a:p>
            <a:r>
              <a:rPr lang="en-CA" dirty="0"/>
              <a:t>Gentle</a:t>
            </a:r>
          </a:p>
          <a:p>
            <a:r>
              <a:rPr lang="en-CA" dirty="0"/>
              <a:t>Dependent</a:t>
            </a:r>
          </a:p>
          <a:p>
            <a:r>
              <a:rPr lang="en-CA" dirty="0"/>
              <a:t>Passive</a:t>
            </a:r>
          </a:p>
          <a:p>
            <a:r>
              <a:rPr lang="en-CA" dirty="0"/>
              <a:t>Emotional</a:t>
            </a:r>
          </a:p>
          <a:p>
            <a:r>
              <a:rPr lang="en-CA" dirty="0"/>
              <a:t>Co-operative</a:t>
            </a:r>
            <a:endParaRPr lang="en-US" dirty="0"/>
          </a:p>
          <a:p>
            <a:endParaRPr lang="en-CA" dirty="0"/>
          </a:p>
        </p:txBody>
      </p:sp>
    </p:spTree>
    <p:extLst>
      <p:ext uri="{BB962C8B-B14F-4D97-AF65-F5344CB8AC3E}">
        <p14:creationId xmlns:p14="http://schemas.microsoft.com/office/powerpoint/2010/main" val="41208755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A08BD-33D7-4AD6-ACA8-52D3980F7328}"/>
              </a:ext>
            </a:extLst>
          </p:cNvPr>
          <p:cNvSpPr>
            <a:spLocks noGrp="1"/>
          </p:cNvSpPr>
          <p:nvPr>
            <p:ph type="title"/>
          </p:nvPr>
        </p:nvSpPr>
        <p:spPr/>
        <p:txBody>
          <a:bodyPr/>
          <a:lstStyle/>
          <a:p>
            <a:r>
              <a:rPr lang="en-CA" dirty="0"/>
              <a:t>Why Theory???</a:t>
            </a:r>
          </a:p>
        </p:txBody>
      </p:sp>
      <p:pic>
        <p:nvPicPr>
          <p:cNvPr id="5" name="Content Placeholder 4">
            <a:extLst>
              <a:ext uri="{FF2B5EF4-FFF2-40B4-BE49-F238E27FC236}">
                <a16:creationId xmlns:a16="http://schemas.microsoft.com/office/drawing/2014/main" id="{B24C8F30-E633-41F9-9052-7B776FD6A958}"/>
              </a:ext>
            </a:extLst>
          </p:cNvPr>
          <p:cNvPicPr>
            <a:picLocks noGrp="1" noChangeAspect="1"/>
          </p:cNvPicPr>
          <p:nvPr>
            <p:ph idx="1"/>
          </p:nvPr>
        </p:nvPicPr>
        <p:blipFill>
          <a:blip r:embed="rId2"/>
          <a:stretch>
            <a:fillRect/>
          </a:stretch>
        </p:blipFill>
        <p:spPr>
          <a:xfrm>
            <a:off x="1152428" y="2160588"/>
            <a:ext cx="7647182" cy="3881437"/>
          </a:xfrm>
          <a:prstGeom prst="rect">
            <a:avLst/>
          </a:prstGeom>
        </p:spPr>
      </p:pic>
    </p:spTree>
    <p:extLst>
      <p:ext uri="{BB962C8B-B14F-4D97-AF65-F5344CB8AC3E}">
        <p14:creationId xmlns:p14="http://schemas.microsoft.com/office/powerpoint/2010/main" val="1061128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269C0-7C5D-4F0B-862B-B62581BF1A2F}"/>
              </a:ext>
            </a:extLst>
          </p:cNvPr>
          <p:cNvSpPr>
            <a:spLocks noGrp="1"/>
          </p:cNvSpPr>
          <p:nvPr>
            <p:ph type="title"/>
          </p:nvPr>
        </p:nvSpPr>
        <p:spPr/>
        <p:txBody>
          <a:bodyPr/>
          <a:lstStyle/>
          <a:p>
            <a:r>
              <a:rPr lang="en-US" dirty="0"/>
              <a:t>Structural Functionalism</a:t>
            </a:r>
            <a:endParaRPr lang="en-CA" dirty="0"/>
          </a:p>
        </p:txBody>
      </p:sp>
      <p:pic>
        <p:nvPicPr>
          <p:cNvPr id="5" name="Content Placeholder 4">
            <a:extLst>
              <a:ext uri="{FF2B5EF4-FFF2-40B4-BE49-F238E27FC236}">
                <a16:creationId xmlns:a16="http://schemas.microsoft.com/office/drawing/2014/main" id="{84825861-E125-473A-BB2A-D8986C51D41B}"/>
              </a:ext>
            </a:extLst>
          </p:cNvPr>
          <p:cNvPicPr>
            <a:picLocks noGrp="1" noChangeAspect="1"/>
          </p:cNvPicPr>
          <p:nvPr>
            <p:ph idx="1"/>
          </p:nvPr>
        </p:nvPicPr>
        <p:blipFill>
          <a:blip r:embed="rId2"/>
          <a:stretch>
            <a:fillRect/>
          </a:stretch>
        </p:blipFill>
        <p:spPr>
          <a:xfrm>
            <a:off x="1774339" y="2160588"/>
            <a:ext cx="6919087" cy="4087812"/>
          </a:xfrm>
          <a:prstGeom prst="rect">
            <a:avLst/>
          </a:prstGeom>
        </p:spPr>
      </p:pic>
    </p:spTree>
    <p:extLst>
      <p:ext uri="{BB962C8B-B14F-4D97-AF65-F5344CB8AC3E}">
        <p14:creationId xmlns:p14="http://schemas.microsoft.com/office/powerpoint/2010/main" val="23607488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4F469-6FF3-4E9E-9DF6-D5748284BCB0}"/>
              </a:ext>
            </a:extLst>
          </p:cNvPr>
          <p:cNvSpPr>
            <a:spLocks noGrp="1"/>
          </p:cNvSpPr>
          <p:nvPr>
            <p:ph type="title"/>
          </p:nvPr>
        </p:nvSpPr>
        <p:spPr/>
        <p:txBody>
          <a:bodyPr/>
          <a:lstStyle/>
          <a:p>
            <a:r>
              <a:rPr lang="en-US" dirty="0"/>
              <a:t>Structural Functionalism-Overview</a:t>
            </a:r>
            <a:endParaRPr lang="en-CA" dirty="0"/>
          </a:p>
        </p:txBody>
      </p:sp>
      <p:sp>
        <p:nvSpPr>
          <p:cNvPr id="3" name="Content Placeholder 2">
            <a:extLst>
              <a:ext uri="{FF2B5EF4-FFF2-40B4-BE49-F238E27FC236}">
                <a16:creationId xmlns:a16="http://schemas.microsoft.com/office/drawing/2014/main" id="{571CB137-683B-4837-BC06-6653E4BF039C}"/>
              </a:ext>
            </a:extLst>
          </p:cNvPr>
          <p:cNvSpPr>
            <a:spLocks noGrp="1"/>
          </p:cNvSpPr>
          <p:nvPr>
            <p:ph idx="1"/>
          </p:nvPr>
        </p:nvSpPr>
        <p:spPr/>
        <p:txBody>
          <a:bodyPr/>
          <a:lstStyle/>
          <a:p>
            <a:r>
              <a:rPr lang="en-CA" dirty="0"/>
              <a:t>Views society as a set of interconnected parts that work to preserve the overall stability and efficiency of the whole.</a:t>
            </a:r>
          </a:p>
          <a:p>
            <a:r>
              <a:rPr lang="en-CA" dirty="0"/>
              <a:t>Institutions (family, government, education, media, </a:t>
            </a:r>
            <a:r>
              <a:rPr lang="en-CA" dirty="0" err="1"/>
              <a:t>etc</a:t>
            </a:r>
            <a:r>
              <a:rPr lang="en-CA" dirty="0"/>
              <a:t>) are the structures that contribute to the continued functioning of society.</a:t>
            </a:r>
          </a:p>
          <a:p>
            <a:r>
              <a:rPr lang="en-CA" dirty="0"/>
              <a:t>All structures have a specific purpose, all are needed to be functioning properly, and all need to be in equilibrium in order for society to thrive.</a:t>
            </a:r>
          </a:p>
          <a:p>
            <a:r>
              <a:rPr lang="en-CA" dirty="0"/>
              <a:t>Key theorists: Emile Durkheim, Talcott Parsons</a:t>
            </a:r>
            <a:endParaRPr lang="en-US" dirty="0"/>
          </a:p>
          <a:p>
            <a:endParaRPr lang="en-CA" dirty="0"/>
          </a:p>
        </p:txBody>
      </p:sp>
    </p:spTree>
    <p:extLst>
      <p:ext uri="{BB962C8B-B14F-4D97-AF65-F5344CB8AC3E}">
        <p14:creationId xmlns:p14="http://schemas.microsoft.com/office/powerpoint/2010/main" val="1485336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D092-6E9F-43C2-8B65-0FE627BE4E2D}"/>
              </a:ext>
            </a:extLst>
          </p:cNvPr>
          <p:cNvSpPr>
            <a:spLocks noGrp="1"/>
          </p:cNvSpPr>
          <p:nvPr>
            <p:ph type="title"/>
          </p:nvPr>
        </p:nvSpPr>
        <p:spPr/>
        <p:txBody>
          <a:bodyPr/>
          <a:lstStyle/>
          <a:p>
            <a:r>
              <a:rPr lang="en-CA" dirty="0"/>
              <a:t>Sex and Gender</a:t>
            </a:r>
          </a:p>
        </p:txBody>
      </p:sp>
      <p:pic>
        <p:nvPicPr>
          <p:cNvPr id="4" name="Content Placeholder 4">
            <a:extLst>
              <a:ext uri="{FF2B5EF4-FFF2-40B4-BE49-F238E27FC236}">
                <a16:creationId xmlns:a16="http://schemas.microsoft.com/office/drawing/2014/main" id="{64567333-FCCE-48A9-803D-B5823BF81677}"/>
              </a:ext>
            </a:extLst>
          </p:cNvPr>
          <p:cNvPicPr>
            <a:picLocks noGrp="1" noChangeAspect="1"/>
          </p:cNvPicPr>
          <p:nvPr>
            <p:ph idx="1"/>
          </p:nvPr>
        </p:nvPicPr>
        <p:blipFill>
          <a:blip r:embed="rId2"/>
          <a:stretch>
            <a:fillRect/>
          </a:stretch>
        </p:blipFill>
        <p:spPr>
          <a:xfrm>
            <a:off x="834887" y="1590261"/>
            <a:ext cx="8070574" cy="4757530"/>
          </a:xfrm>
          <a:prstGeom prst="rect">
            <a:avLst/>
          </a:prstGeom>
        </p:spPr>
      </p:pic>
    </p:spTree>
    <p:extLst>
      <p:ext uri="{BB962C8B-B14F-4D97-AF65-F5344CB8AC3E}">
        <p14:creationId xmlns:p14="http://schemas.microsoft.com/office/powerpoint/2010/main" val="41704120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21B2A-27A2-40B0-AAAA-176DED92EB96}"/>
              </a:ext>
            </a:extLst>
          </p:cNvPr>
          <p:cNvSpPr>
            <a:spLocks noGrp="1"/>
          </p:cNvSpPr>
          <p:nvPr>
            <p:ph type="title"/>
          </p:nvPr>
        </p:nvSpPr>
        <p:spPr/>
        <p:txBody>
          <a:bodyPr/>
          <a:lstStyle/>
          <a:p>
            <a:r>
              <a:rPr lang="en-US" dirty="0"/>
              <a:t>Structural Functionalism-The Keys</a:t>
            </a:r>
            <a:endParaRPr lang="en-CA" dirty="0"/>
          </a:p>
        </p:txBody>
      </p:sp>
      <p:sp>
        <p:nvSpPr>
          <p:cNvPr id="3" name="Content Placeholder 2">
            <a:extLst>
              <a:ext uri="{FF2B5EF4-FFF2-40B4-BE49-F238E27FC236}">
                <a16:creationId xmlns:a16="http://schemas.microsoft.com/office/drawing/2014/main" id="{2CD5DAA1-2834-4B4A-8A64-3E685A58012D}"/>
              </a:ext>
            </a:extLst>
          </p:cNvPr>
          <p:cNvSpPr>
            <a:spLocks noGrp="1"/>
          </p:cNvSpPr>
          <p:nvPr>
            <p:ph idx="1"/>
          </p:nvPr>
        </p:nvSpPr>
        <p:spPr/>
        <p:txBody>
          <a:bodyPr/>
          <a:lstStyle/>
          <a:p>
            <a:r>
              <a:rPr lang="en-CA" dirty="0"/>
              <a:t>More specifically, all institutional structures perform two key functions.</a:t>
            </a:r>
          </a:p>
          <a:p>
            <a:r>
              <a:rPr lang="en-CA" b="1" dirty="0"/>
              <a:t>Manifest Functions: </a:t>
            </a:r>
            <a:r>
              <a:rPr lang="en-CA" dirty="0"/>
              <a:t>the intended function.</a:t>
            </a:r>
          </a:p>
          <a:p>
            <a:r>
              <a:rPr lang="en-CA" dirty="0"/>
              <a:t>Structures are created and institutionalized for a reason. </a:t>
            </a:r>
          </a:p>
          <a:p>
            <a:r>
              <a:rPr lang="en-CA" dirty="0"/>
              <a:t>They are not accidental.</a:t>
            </a:r>
          </a:p>
          <a:p>
            <a:r>
              <a:rPr lang="en-CA" dirty="0"/>
              <a:t>For example, education is intended to provide students with knowledge, skills, and cultural values that will help them to work effectively in society.</a:t>
            </a:r>
          </a:p>
          <a:p>
            <a:endParaRPr lang="en-CA" dirty="0"/>
          </a:p>
        </p:txBody>
      </p:sp>
    </p:spTree>
    <p:extLst>
      <p:ext uri="{BB962C8B-B14F-4D97-AF65-F5344CB8AC3E}">
        <p14:creationId xmlns:p14="http://schemas.microsoft.com/office/powerpoint/2010/main" val="12229668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F685D-D792-4C33-BA00-A02C9605976F}"/>
              </a:ext>
            </a:extLst>
          </p:cNvPr>
          <p:cNvSpPr>
            <a:spLocks noGrp="1"/>
          </p:cNvSpPr>
          <p:nvPr>
            <p:ph type="title"/>
          </p:nvPr>
        </p:nvSpPr>
        <p:spPr/>
        <p:txBody>
          <a:bodyPr/>
          <a:lstStyle/>
          <a:p>
            <a:r>
              <a:rPr lang="en-US" dirty="0"/>
              <a:t>Structural Functionalism-The Keys</a:t>
            </a:r>
            <a:endParaRPr lang="en-CA" dirty="0"/>
          </a:p>
        </p:txBody>
      </p:sp>
      <p:sp>
        <p:nvSpPr>
          <p:cNvPr id="3" name="Content Placeholder 2">
            <a:extLst>
              <a:ext uri="{FF2B5EF4-FFF2-40B4-BE49-F238E27FC236}">
                <a16:creationId xmlns:a16="http://schemas.microsoft.com/office/drawing/2014/main" id="{6EF36E74-CE55-4118-A397-46F0367FCB86}"/>
              </a:ext>
            </a:extLst>
          </p:cNvPr>
          <p:cNvSpPr>
            <a:spLocks noGrp="1"/>
          </p:cNvSpPr>
          <p:nvPr>
            <p:ph idx="1"/>
          </p:nvPr>
        </p:nvSpPr>
        <p:spPr/>
        <p:txBody>
          <a:bodyPr/>
          <a:lstStyle/>
          <a:p>
            <a:r>
              <a:rPr lang="en-CA" b="1" dirty="0"/>
              <a:t>Latent Function: </a:t>
            </a:r>
            <a:r>
              <a:rPr lang="en-CA" dirty="0"/>
              <a:t>unintended and often hidden functions.</a:t>
            </a:r>
          </a:p>
          <a:p>
            <a:r>
              <a:rPr lang="en-CA" dirty="0"/>
              <a:t>Latent functions are just as important as manifest ones but are not part of the original construction and design of a particular structure.</a:t>
            </a:r>
          </a:p>
          <a:p>
            <a:r>
              <a:rPr lang="en-CA" dirty="0"/>
              <a:t>Using education as an example again, it also works in society as a “baby sitter” for young children and teenagers not yet ready to undertake full time jobs, and as a “matchmaker” where older high school and university students can meet and mingle with potential mates.</a:t>
            </a:r>
          </a:p>
          <a:p>
            <a:r>
              <a:rPr lang="en-CA" dirty="0"/>
              <a:t>These functions are not readily admitted to be providing these things (when was the last time a teacher admitted that they are providing daycare service) but they are very real.</a:t>
            </a:r>
          </a:p>
          <a:p>
            <a:r>
              <a:rPr lang="en-CA" dirty="0">
                <a:hlinkClick r:id="rId2"/>
              </a:rPr>
              <a:t>https://www.youtube.com/watch?v=BKl6HSnlaIk</a:t>
            </a:r>
            <a:endParaRPr lang="en-CA" dirty="0"/>
          </a:p>
          <a:p>
            <a:endParaRPr lang="en-CA" dirty="0"/>
          </a:p>
        </p:txBody>
      </p:sp>
    </p:spTree>
    <p:extLst>
      <p:ext uri="{BB962C8B-B14F-4D97-AF65-F5344CB8AC3E}">
        <p14:creationId xmlns:p14="http://schemas.microsoft.com/office/powerpoint/2010/main" val="17486396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D49D2-4DE9-469E-BDBA-963557C8F28B}"/>
              </a:ext>
            </a:extLst>
          </p:cNvPr>
          <p:cNvSpPr>
            <a:spLocks noGrp="1"/>
          </p:cNvSpPr>
          <p:nvPr>
            <p:ph type="title"/>
          </p:nvPr>
        </p:nvSpPr>
        <p:spPr/>
        <p:txBody>
          <a:bodyPr/>
          <a:lstStyle/>
          <a:p>
            <a:r>
              <a:rPr lang="en-US" dirty="0"/>
              <a:t>Critical Theory</a:t>
            </a:r>
            <a:endParaRPr lang="en-CA" dirty="0"/>
          </a:p>
        </p:txBody>
      </p:sp>
      <p:pic>
        <p:nvPicPr>
          <p:cNvPr id="4" name="Content Placeholder 3">
            <a:extLst>
              <a:ext uri="{FF2B5EF4-FFF2-40B4-BE49-F238E27FC236}">
                <a16:creationId xmlns:a16="http://schemas.microsoft.com/office/drawing/2014/main" id="{ED2E4C11-D390-4F35-AF35-96CBC96D92AC}"/>
              </a:ext>
            </a:extLst>
          </p:cNvPr>
          <p:cNvPicPr>
            <a:picLocks noGrp="1" noChangeAspect="1"/>
          </p:cNvPicPr>
          <p:nvPr>
            <p:ph idx="1"/>
          </p:nvPr>
        </p:nvPicPr>
        <p:blipFill>
          <a:blip r:embed="rId2"/>
          <a:stretch>
            <a:fillRect/>
          </a:stretch>
        </p:blipFill>
        <p:spPr>
          <a:xfrm>
            <a:off x="1751556" y="2160588"/>
            <a:ext cx="6448925" cy="3881437"/>
          </a:xfrm>
          <a:prstGeom prst="rect">
            <a:avLst/>
          </a:prstGeom>
        </p:spPr>
      </p:pic>
    </p:spTree>
    <p:extLst>
      <p:ext uri="{BB962C8B-B14F-4D97-AF65-F5344CB8AC3E}">
        <p14:creationId xmlns:p14="http://schemas.microsoft.com/office/powerpoint/2010/main" val="1697202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F5E0-2F85-4A0B-8CA1-0761A9D009DA}"/>
              </a:ext>
            </a:extLst>
          </p:cNvPr>
          <p:cNvSpPr>
            <a:spLocks noGrp="1"/>
          </p:cNvSpPr>
          <p:nvPr>
            <p:ph type="title"/>
          </p:nvPr>
        </p:nvSpPr>
        <p:spPr/>
        <p:txBody>
          <a:bodyPr/>
          <a:lstStyle/>
          <a:p>
            <a:r>
              <a:rPr lang="en-US" dirty="0"/>
              <a:t>Critical Theory-Overview</a:t>
            </a:r>
            <a:endParaRPr lang="en-CA" dirty="0"/>
          </a:p>
        </p:txBody>
      </p:sp>
      <p:sp>
        <p:nvSpPr>
          <p:cNvPr id="3" name="Content Placeholder 2">
            <a:extLst>
              <a:ext uri="{FF2B5EF4-FFF2-40B4-BE49-F238E27FC236}">
                <a16:creationId xmlns:a16="http://schemas.microsoft.com/office/drawing/2014/main" id="{459C3DBE-8488-41E6-96E1-319DD36C998B}"/>
              </a:ext>
            </a:extLst>
          </p:cNvPr>
          <p:cNvSpPr>
            <a:spLocks noGrp="1"/>
          </p:cNvSpPr>
          <p:nvPr>
            <p:ph idx="1"/>
          </p:nvPr>
        </p:nvSpPr>
        <p:spPr/>
        <p:txBody>
          <a:bodyPr>
            <a:normAutofit lnSpcReduction="10000"/>
          </a:bodyPr>
          <a:lstStyle/>
          <a:p>
            <a:r>
              <a:rPr lang="en-CA" dirty="0"/>
              <a:t>Also called Conflict theory.</a:t>
            </a:r>
          </a:p>
          <a:p>
            <a:r>
              <a:rPr lang="en-CA" dirty="0"/>
              <a:t>Critical theory arises out of the basic presumption that there exists in society a basic division between the “haves” and the “have nots.”</a:t>
            </a:r>
          </a:p>
          <a:p>
            <a:r>
              <a:rPr lang="en-CA" dirty="0"/>
              <a:t>The term for this is </a:t>
            </a:r>
            <a:r>
              <a:rPr lang="en-CA" b="1" dirty="0"/>
              <a:t>social stratification</a:t>
            </a:r>
            <a:r>
              <a:rPr lang="en-CA" dirty="0"/>
              <a:t>.</a:t>
            </a:r>
          </a:p>
          <a:p>
            <a:r>
              <a:rPr lang="en-CA" dirty="0"/>
              <a:t>Whether the focus be on themes of class, gender, race, or anything else, there is always the presumption that there exists in every social institution and structure an unequal distribution of power.</a:t>
            </a:r>
          </a:p>
          <a:p>
            <a:r>
              <a:rPr lang="en-CA" dirty="0"/>
              <a:t>In short, it examines the domination by one group over others.</a:t>
            </a:r>
          </a:p>
          <a:p>
            <a:r>
              <a:rPr lang="en-CA" dirty="0"/>
              <a:t>Society, in this view, is a collection of varied groups that constantly struggle with each other to dominate society and its institutions.</a:t>
            </a:r>
          </a:p>
          <a:p>
            <a:r>
              <a:rPr lang="en-CA" dirty="0"/>
              <a:t>There are a number of sub-theories attached to Critical Theory; including Feminist Theory and Post-Modernism</a:t>
            </a:r>
            <a:endParaRPr lang="en-US" dirty="0"/>
          </a:p>
          <a:p>
            <a:endParaRPr lang="en-CA" dirty="0"/>
          </a:p>
        </p:txBody>
      </p:sp>
    </p:spTree>
    <p:extLst>
      <p:ext uri="{BB962C8B-B14F-4D97-AF65-F5344CB8AC3E}">
        <p14:creationId xmlns:p14="http://schemas.microsoft.com/office/powerpoint/2010/main" val="17408400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90CDD-665C-4DC6-8573-CCC122AA2D63}"/>
              </a:ext>
            </a:extLst>
          </p:cNvPr>
          <p:cNvSpPr>
            <a:spLocks noGrp="1"/>
          </p:cNvSpPr>
          <p:nvPr>
            <p:ph type="title"/>
          </p:nvPr>
        </p:nvSpPr>
        <p:spPr/>
        <p:txBody>
          <a:bodyPr/>
          <a:lstStyle/>
          <a:p>
            <a:r>
              <a:rPr lang="en-US" dirty="0"/>
              <a:t>Critical Theory-The Marx Example</a:t>
            </a:r>
            <a:endParaRPr lang="en-CA" dirty="0"/>
          </a:p>
        </p:txBody>
      </p:sp>
      <p:sp>
        <p:nvSpPr>
          <p:cNvPr id="3" name="Content Placeholder 2">
            <a:extLst>
              <a:ext uri="{FF2B5EF4-FFF2-40B4-BE49-F238E27FC236}">
                <a16:creationId xmlns:a16="http://schemas.microsoft.com/office/drawing/2014/main" id="{48C62866-93AF-438B-B39C-71DFDDA5B8B7}"/>
              </a:ext>
            </a:extLst>
          </p:cNvPr>
          <p:cNvSpPr>
            <a:spLocks noGrp="1"/>
          </p:cNvSpPr>
          <p:nvPr>
            <p:ph idx="1"/>
          </p:nvPr>
        </p:nvSpPr>
        <p:spPr/>
        <p:txBody>
          <a:bodyPr/>
          <a:lstStyle/>
          <a:p>
            <a:r>
              <a:rPr lang="en-CA" dirty="0"/>
              <a:t>Karl Marx-19</a:t>
            </a:r>
            <a:r>
              <a:rPr lang="en-CA" baseline="30000" dirty="0"/>
              <a:t>th</a:t>
            </a:r>
            <a:r>
              <a:rPr lang="en-CA" dirty="0"/>
              <a:t> century economic and political philosopher.</a:t>
            </a:r>
          </a:p>
          <a:p>
            <a:r>
              <a:rPr lang="en-CA" dirty="0"/>
              <a:t>Unlike structural-functionalists, Marx viewed modern social problems not in terms of structures that have become unhealthy but on the actual structure itself.</a:t>
            </a:r>
          </a:p>
          <a:p>
            <a:r>
              <a:rPr lang="en-CA" dirty="0"/>
              <a:t>He asserted that an exploitative economic system was to blame.</a:t>
            </a:r>
          </a:p>
          <a:p>
            <a:r>
              <a:rPr lang="en-CA" dirty="0"/>
              <a:t>In any capitalist society two broad economic groups (or classes) will emerge: the Capitalists (or “haves”) which are the elite owners of the means of production, and the workers (“have nots”) who are forced to sell their labour in exchange for a liveable wage.</a:t>
            </a:r>
          </a:p>
          <a:p>
            <a:r>
              <a:rPr lang="en-CA" dirty="0"/>
              <a:t>As the social class that controls the economic system, the Capitalists use this great economic and political influence to ensure they remain dominant.</a:t>
            </a:r>
          </a:p>
          <a:p>
            <a:endParaRPr lang="en-CA" dirty="0"/>
          </a:p>
        </p:txBody>
      </p:sp>
    </p:spTree>
    <p:extLst>
      <p:ext uri="{BB962C8B-B14F-4D97-AF65-F5344CB8AC3E}">
        <p14:creationId xmlns:p14="http://schemas.microsoft.com/office/powerpoint/2010/main" val="40277388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DC1C5-7C94-4A40-BC8D-C750C2D0B964}"/>
              </a:ext>
            </a:extLst>
          </p:cNvPr>
          <p:cNvSpPr>
            <a:spLocks noGrp="1"/>
          </p:cNvSpPr>
          <p:nvPr>
            <p:ph type="title"/>
          </p:nvPr>
        </p:nvSpPr>
        <p:spPr/>
        <p:txBody>
          <a:bodyPr/>
          <a:lstStyle/>
          <a:p>
            <a:r>
              <a:rPr lang="en-US" dirty="0"/>
              <a:t>Critical Theory-The Weber Example</a:t>
            </a:r>
            <a:endParaRPr lang="en-CA" dirty="0"/>
          </a:p>
        </p:txBody>
      </p:sp>
      <p:sp>
        <p:nvSpPr>
          <p:cNvPr id="3" name="Content Placeholder 2">
            <a:extLst>
              <a:ext uri="{FF2B5EF4-FFF2-40B4-BE49-F238E27FC236}">
                <a16:creationId xmlns:a16="http://schemas.microsoft.com/office/drawing/2014/main" id="{84A45B7C-A898-44AA-9D6D-CB8FB28D0372}"/>
              </a:ext>
            </a:extLst>
          </p:cNvPr>
          <p:cNvSpPr>
            <a:spLocks noGrp="1"/>
          </p:cNvSpPr>
          <p:nvPr>
            <p:ph idx="1"/>
          </p:nvPr>
        </p:nvSpPr>
        <p:spPr/>
        <p:txBody>
          <a:bodyPr>
            <a:normAutofit fontScale="92500"/>
          </a:bodyPr>
          <a:lstStyle/>
          <a:p>
            <a:r>
              <a:rPr lang="en-CA" dirty="0"/>
              <a:t>Max Weber-late 19</a:t>
            </a:r>
            <a:r>
              <a:rPr lang="en-CA" baseline="30000" dirty="0"/>
              <a:t>th</a:t>
            </a:r>
            <a:r>
              <a:rPr lang="en-CA" dirty="0"/>
              <a:t> to early 20</a:t>
            </a:r>
            <a:r>
              <a:rPr lang="en-CA" baseline="30000" dirty="0"/>
              <a:t>th</a:t>
            </a:r>
            <a:r>
              <a:rPr lang="en-CA" dirty="0"/>
              <a:t> century sociologist, economist, and philosopher.</a:t>
            </a:r>
          </a:p>
          <a:p>
            <a:r>
              <a:rPr lang="en-CA" dirty="0"/>
              <a:t>Weber expanded the approach used by Marx, surmising that conflict is not simply restricted to economic classes alone or to capitalism.</a:t>
            </a:r>
          </a:p>
          <a:p>
            <a:r>
              <a:rPr lang="en-CA" dirty="0"/>
              <a:t>He included conflicts that arise over cultural values, social status, and issues of personal honour.</a:t>
            </a:r>
          </a:p>
          <a:p>
            <a:r>
              <a:rPr lang="en-CA" dirty="0"/>
              <a:t>Weber suggested that we see conflict in almost every institution or structure in any large society with status groups, classes, political parties, and even gender.</a:t>
            </a:r>
          </a:p>
          <a:p>
            <a:r>
              <a:rPr lang="en-CA" dirty="0"/>
              <a:t>From this point of view, even a modern corporation, with multiple owners and managers, experiences internal conflict between sub-groups.</a:t>
            </a:r>
          </a:p>
          <a:p>
            <a:r>
              <a:rPr lang="en-CA" dirty="0"/>
              <a:t>Out of the works or Marx and Weber comes modern Critical Theory and the Frankfurt School of Sociology.</a:t>
            </a:r>
          </a:p>
          <a:p>
            <a:endParaRPr lang="en-CA" dirty="0"/>
          </a:p>
        </p:txBody>
      </p:sp>
    </p:spTree>
    <p:extLst>
      <p:ext uri="{BB962C8B-B14F-4D97-AF65-F5344CB8AC3E}">
        <p14:creationId xmlns:p14="http://schemas.microsoft.com/office/powerpoint/2010/main" val="36486552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26648-D17A-485F-A57C-16AC102E2E3E}"/>
              </a:ext>
            </a:extLst>
          </p:cNvPr>
          <p:cNvSpPr>
            <a:spLocks noGrp="1"/>
          </p:cNvSpPr>
          <p:nvPr>
            <p:ph type="title"/>
          </p:nvPr>
        </p:nvSpPr>
        <p:spPr/>
        <p:txBody>
          <a:bodyPr/>
          <a:lstStyle/>
          <a:p>
            <a:r>
              <a:rPr lang="en-US" dirty="0"/>
              <a:t>Symbolic Interactionism</a:t>
            </a:r>
            <a:endParaRPr lang="en-CA" dirty="0"/>
          </a:p>
        </p:txBody>
      </p:sp>
      <p:pic>
        <p:nvPicPr>
          <p:cNvPr id="4" name="Content Placeholder 3">
            <a:extLst>
              <a:ext uri="{FF2B5EF4-FFF2-40B4-BE49-F238E27FC236}">
                <a16:creationId xmlns:a16="http://schemas.microsoft.com/office/drawing/2014/main" id="{4C6EBE34-9A00-4628-804E-AA526573A622}"/>
              </a:ext>
            </a:extLst>
          </p:cNvPr>
          <p:cNvPicPr>
            <a:picLocks noGrp="1" noChangeAspect="1"/>
          </p:cNvPicPr>
          <p:nvPr>
            <p:ph idx="1"/>
          </p:nvPr>
        </p:nvPicPr>
        <p:blipFill>
          <a:blip r:embed="rId2"/>
          <a:stretch>
            <a:fillRect/>
          </a:stretch>
        </p:blipFill>
        <p:spPr>
          <a:xfrm>
            <a:off x="1664737" y="2160588"/>
            <a:ext cx="6622564" cy="3881437"/>
          </a:xfrm>
          <a:prstGeom prst="rect">
            <a:avLst/>
          </a:prstGeom>
        </p:spPr>
      </p:pic>
    </p:spTree>
    <p:extLst>
      <p:ext uri="{BB962C8B-B14F-4D97-AF65-F5344CB8AC3E}">
        <p14:creationId xmlns:p14="http://schemas.microsoft.com/office/powerpoint/2010/main" val="10303203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5C3DE-6DC3-4776-B40C-D9844E7D327C}"/>
              </a:ext>
            </a:extLst>
          </p:cNvPr>
          <p:cNvSpPr>
            <a:spLocks noGrp="1"/>
          </p:cNvSpPr>
          <p:nvPr>
            <p:ph type="title"/>
          </p:nvPr>
        </p:nvSpPr>
        <p:spPr/>
        <p:txBody>
          <a:bodyPr/>
          <a:lstStyle/>
          <a:p>
            <a:r>
              <a:rPr lang="en-US" dirty="0"/>
              <a:t>Symbolic Interactionism-Overview</a:t>
            </a:r>
            <a:endParaRPr lang="en-CA" dirty="0"/>
          </a:p>
        </p:txBody>
      </p:sp>
      <p:sp>
        <p:nvSpPr>
          <p:cNvPr id="3" name="Content Placeholder 2">
            <a:extLst>
              <a:ext uri="{FF2B5EF4-FFF2-40B4-BE49-F238E27FC236}">
                <a16:creationId xmlns:a16="http://schemas.microsoft.com/office/drawing/2014/main" id="{284DCC8E-1577-487C-9CAB-C422C2679246}"/>
              </a:ext>
            </a:extLst>
          </p:cNvPr>
          <p:cNvSpPr>
            <a:spLocks noGrp="1"/>
          </p:cNvSpPr>
          <p:nvPr>
            <p:ph idx="1"/>
          </p:nvPr>
        </p:nvSpPr>
        <p:spPr/>
        <p:txBody>
          <a:bodyPr/>
          <a:lstStyle/>
          <a:p>
            <a:r>
              <a:rPr lang="en-US" dirty="0"/>
              <a:t>Focuses on the actions and interactions between small groups of people.</a:t>
            </a:r>
          </a:p>
          <a:p>
            <a:r>
              <a:rPr lang="en-US" dirty="0"/>
              <a:t>Daily interaction and how through language and symbols we both grow and maintain our social groups.</a:t>
            </a:r>
          </a:p>
          <a:p>
            <a:r>
              <a:rPr lang="en-US" dirty="0"/>
              <a:t>Unlike previous theories this one does not paint broad strokes on the nature of society and, thus, is labeled a “micro-theory.”</a:t>
            </a:r>
          </a:p>
          <a:p>
            <a:endParaRPr lang="en-CA" dirty="0"/>
          </a:p>
        </p:txBody>
      </p:sp>
    </p:spTree>
    <p:extLst>
      <p:ext uri="{BB962C8B-B14F-4D97-AF65-F5344CB8AC3E}">
        <p14:creationId xmlns:p14="http://schemas.microsoft.com/office/powerpoint/2010/main" val="42462232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D2B8C-8FE2-4603-A1CD-722011C94D1E}"/>
              </a:ext>
            </a:extLst>
          </p:cNvPr>
          <p:cNvSpPr>
            <a:spLocks noGrp="1"/>
          </p:cNvSpPr>
          <p:nvPr>
            <p:ph type="title"/>
          </p:nvPr>
        </p:nvSpPr>
        <p:spPr/>
        <p:txBody>
          <a:bodyPr/>
          <a:lstStyle/>
          <a:p>
            <a:r>
              <a:rPr lang="en-US" dirty="0"/>
              <a:t>Symbolic Interactionism-Basic Principles</a:t>
            </a:r>
            <a:endParaRPr lang="en-CA" dirty="0"/>
          </a:p>
        </p:txBody>
      </p:sp>
      <p:sp>
        <p:nvSpPr>
          <p:cNvPr id="3" name="Content Placeholder 2">
            <a:extLst>
              <a:ext uri="{FF2B5EF4-FFF2-40B4-BE49-F238E27FC236}">
                <a16:creationId xmlns:a16="http://schemas.microsoft.com/office/drawing/2014/main" id="{D521EEAF-4CDF-4CCF-8BDA-208BFCF6BF17}"/>
              </a:ext>
            </a:extLst>
          </p:cNvPr>
          <p:cNvSpPr>
            <a:spLocks noGrp="1"/>
          </p:cNvSpPr>
          <p:nvPr>
            <p:ph idx="1"/>
          </p:nvPr>
        </p:nvSpPr>
        <p:spPr/>
        <p:txBody>
          <a:bodyPr/>
          <a:lstStyle/>
          <a:p>
            <a:r>
              <a:rPr lang="en-US" dirty="0"/>
              <a:t>Human beings have a great capacity for personal thought which differentiates us from lower animals.</a:t>
            </a:r>
          </a:p>
          <a:p>
            <a:r>
              <a:rPr lang="en-US" dirty="0"/>
              <a:t>This greater capacity allows us more complex relationships and the ability to form dense layers of social groups based on shared meanings of symbols, language, and gestures.</a:t>
            </a:r>
          </a:p>
          <a:p>
            <a:r>
              <a:rPr lang="en-US" dirty="0"/>
              <a:t>These symbols et al are not static but can and often do change over time to fit the growing needs and desires of those within the group.</a:t>
            </a:r>
          </a:p>
          <a:p>
            <a:endParaRPr lang="en-CA" dirty="0"/>
          </a:p>
        </p:txBody>
      </p:sp>
    </p:spTree>
    <p:extLst>
      <p:ext uri="{BB962C8B-B14F-4D97-AF65-F5344CB8AC3E}">
        <p14:creationId xmlns:p14="http://schemas.microsoft.com/office/powerpoint/2010/main" val="4144826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22896-E460-4C06-930D-8C6080A7F257}"/>
              </a:ext>
            </a:extLst>
          </p:cNvPr>
          <p:cNvSpPr>
            <a:spLocks noGrp="1"/>
          </p:cNvSpPr>
          <p:nvPr>
            <p:ph type="title"/>
          </p:nvPr>
        </p:nvSpPr>
        <p:spPr/>
        <p:txBody>
          <a:bodyPr/>
          <a:lstStyle/>
          <a:p>
            <a:r>
              <a:rPr lang="en-US" dirty="0"/>
              <a:t>Symbolic Interactionism-Basic Principles</a:t>
            </a:r>
            <a:endParaRPr lang="en-CA" dirty="0"/>
          </a:p>
        </p:txBody>
      </p:sp>
      <p:sp>
        <p:nvSpPr>
          <p:cNvPr id="3" name="Content Placeholder 2">
            <a:extLst>
              <a:ext uri="{FF2B5EF4-FFF2-40B4-BE49-F238E27FC236}">
                <a16:creationId xmlns:a16="http://schemas.microsoft.com/office/drawing/2014/main" id="{58C523D1-2210-44F0-BF1E-DC948A643105}"/>
              </a:ext>
            </a:extLst>
          </p:cNvPr>
          <p:cNvSpPr>
            <a:spLocks noGrp="1"/>
          </p:cNvSpPr>
          <p:nvPr>
            <p:ph idx="1"/>
          </p:nvPr>
        </p:nvSpPr>
        <p:spPr/>
        <p:txBody>
          <a:bodyPr/>
          <a:lstStyle/>
          <a:p>
            <a:r>
              <a:rPr lang="en-US" dirty="0"/>
              <a:t>On a more individual level we can modify these things as well.</a:t>
            </a:r>
          </a:p>
          <a:p>
            <a:r>
              <a:rPr lang="en-US" dirty="0"/>
              <a:t>This is the great gift of independent thought.</a:t>
            </a:r>
          </a:p>
          <a:p>
            <a:r>
              <a:rPr lang="en-US" dirty="0"/>
              <a:t>Although we are brought up to believe and think in a certain way, ultimately it is up to us as individuals to actually do so in our lives.</a:t>
            </a:r>
          </a:p>
          <a:p>
            <a:r>
              <a:rPr lang="en-US" dirty="0"/>
              <a:t>We are not slaves to our past, upbringing, or habits but free to choose and think as we wish.</a:t>
            </a:r>
          </a:p>
          <a:p>
            <a:r>
              <a:rPr lang="en-US" dirty="0"/>
              <a:t>Overall, this is seen as the basis for all things in the social world.</a:t>
            </a:r>
          </a:p>
          <a:p>
            <a:endParaRPr lang="en-CA" dirty="0"/>
          </a:p>
        </p:txBody>
      </p:sp>
    </p:spTree>
    <p:extLst>
      <p:ext uri="{BB962C8B-B14F-4D97-AF65-F5344CB8AC3E}">
        <p14:creationId xmlns:p14="http://schemas.microsoft.com/office/powerpoint/2010/main" val="3208321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7887C-5A7B-49B4-9C59-23C2BFF89D9C}"/>
              </a:ext>
            </a:extLst>
          </p:cNvPr>
          <p:cNvSpPr>
            <a:spLocks noGrp="1"/>
          </p:cNvSpPr>
          <p:nvPr>
            <p:ph type="title"/>
          </p:nvPr>
        </p:nvSpPr>
        <p:spPr/>
        <p:txBody>
          <a:bodyPr/>
          <a:lstStyle/>
          <a:p>
            <a:r>
              <a:rPr lang="en-US" dirty="0"/>
              <a:t>Introduction: Definition of Sex</a:t>
            </a:r>
            <a:endParaRPr lang="en-CA" dirty="0"/>
          </a:p>
        </p:txBody>
      </p:sp>
      <p:sp>
        <p:nvSpPr>
          <p:cNvPr id="3" name="Content Placeholder 2">
            <a:extLst>
              <a:ext uri="{FF2B5EF4-FFF2-40B4-BE49-F238E27FC236}">
                <a16:creationId xmlns:a16="http://schemas.microsoft.com/office/drawing/2014/main" id="{566133BC-B8CF-441F-98A4-68FE57C09D75}"/>
              </a:ext>
            </a:extLst>
          </p:cNvPr>
          <p:cNvSpPr>
            <a:spLocks noGrp="1"/>
          </p:cNvSpPr>
          <p:nvPr>
            <p:ph idx="1"/>
          </p:nvPr>
        </p:nvSpPr>
        <p:spPr/>
        <p:txBody>
          <a:bodyPr/>
          <a:lstStyle/>
          <a:p>
            <a:r>
              <a:rPr lang="en-CA" dirty="0"/>
              <a:t>Biological characteristics that are considered significant and distinguishing between males and females including the presence of ovaries or testes and external genitalia.</a:t>
            </a:r>
          </a:p>
          <a:p>
            <a:endParaRPr lang="en-CA" dirty="0"/>
          </a:p>
        </p:txBody>
      </p:sp>
    </p:spTree>
    <p:extLst>
      <p:ext uri="{BB962C8B-B14F-4D97-AF65-F5344CB8AC3E}">
        <p14:creationId xmlns:p14="http://schemas.microsoft.com/office/powerpoint/2010/main" val="21949405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B89F7-DC69-456A-9BE1-9CFD217A1715}"/>
              </a:ext>
            </a:extLst>
          </p:cNvPr>
          <p:cNvSpPr>
            <a:spLocks noGrp="1"/>
          </p:cNvSpPr>
          <p:nvPr>
            <p:ph type="title"/>
          </p:nvPr>
        </p:nvSpPr>
        <p:spPr/>
        <p:txBody>
          <a:bodyPr/>
          <a:lstStyle/>
          <a:p>
            <a:r>
              <a:rPr lang="en-CA" dirty="0"/>
              <a:t>Feminist Theory</a:t>
            </a:r>
          </a:p>
        </p:txBody>
      </p:sp>
      <p:pic>
        <p:nvPicPr>
          <p:cNvPr id="4" name="Content Placeholder 3">
            <a:extLst>
              <a:ext uri="{FF2B5EF4-FFF2-40B4-BE49-F238E27FC236}">
                <a16:creationId xmlns:a16="http://schemas.microsoft.com/office/drawing/2014/main" id="{FD81A03F-7442-401E-B632-FC1D0B27E640}"/>
              </a:ext>
            </a:extLst>
          </p:cNvPr>
          <p:cNvPicPr>
            <a:picLocks noGrp="1" noChangeAspect="1"/>
          </p:cNvPicPr>
          <p:nvPr>
            <p:ph idx="1"/>
          </p:nvPr>
        </p:nvPicPr>
        <p:blipFill>
          <a:blip r:embed="rId2"/>
          <a:stretch>
            <a:fillRect/>
          </a:stretch>
        </p:blipFill>
        <p:spPr>
          <a:xfrm>
            <a:off x="1957401" y="2160588"/>
            <a:ext cx="6037235" cy="3881437"/>
          </a:xfrm>
          <a:prstGeom prst="rect">
            <a:avLst/>
          </a:prstGeom>
        </p:spPr>
      </p:pic>
    </p:spTree>
    <p:extLst>
      <p:ext uri="{BB962C8B-B14F-4D97-AF65-F5344CB8AC3E}">
        <p14:creationId xmlns:p14="http://schemas.microsoft.com/office/powerpoint/2010/main" val="30033937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9DF82-C83F-4745-AD8B-E59B59B6D61C}"/>
              </a:ext>
            </a:extLst>
          </p:cNvPr>
          <p:cNvSpPr>
            <a:spLocks noGrp="1"/>
          </p:cNvSpPr>
          <p:nvPr>
            <p:ph type="title"/>
          </p:nvPr>
        </p:nvSpPr>
        <p:spPr/>
        <p:txBody>
          <a:bodyPr/>
          <a:lstStyle/>
          <a:p>
            <a:r>
              <a:rPr lang="en-US" dirty="0"/>
              <a:t>Feminist Theory</a:t>
            </a:r>
            <a:endParaRPr lang="en-CA" dirty="0"/>
          </a:p>
        </p:txBody>
      </p:sp>
      <p:sp>
        <p:nvSpPr>
          <p:cNvPr id="3" name="Content Placeholder 2">
            <a:extLst>
              <a:ext uri="{FF2B5EF4-FFF2-40B4-BE49-F238E27FC236}">
                <a16:creationId xmlns:a16="http://schemas.microsoft.com/office/drawing/2014/main" id="{6324455E-C040-4B71-A671-C02518826C16}"/>
              </a:ext>
            </a:extLst>
          </p:cNvPr>
          <p:cNvSpPr>
            <a:spLocks noGrp="1"/>
          </p:cNvSpPr>
          <p:nvPr>
            <p:ph idx="1"/>
          </p:nvPr>
        </p:nvSpPr>
        <p:spPr/>
        <p:txBody>
          <a:bodyPr/>
          <a:lstStyle/>
          <a:p>
            <a:r>
              <a:rPr lang="en-US" dirty="0"/>
              <a:t>Subset of Critical Theory</a:t>
            </a:r>
          </a:p>
          <a:p>
            <a:r>
              <a:rPr lang="en-US" dirty="0"/>
              <a:t>Patriarchy: the hierarchical organization of society, with males dominating most of the positions of power and wealth, while a disproportionate number of females fill subordinate positions with little wealth or control.</a:t>
            </a:r>
          </a:p>
          <a:p>
            <a:endParaRPr lang="en-CA" dirty="0"/>
          </a:p>
        </p:txBody>
      </p:sp>
    </p:spTree>
    <p:extLst>
      <p:ext uri="{BB962C8B-B14F-4D97-AF65-F5344CB8AC3E}">
        <p14:creationId xmlns:p14="http://schemas.microsoft.com/office/powerpoint/2010/main" val="1977129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F611B-397E-4C85-ACC8-2C85592A1C46}"/>
              </a:ext>
            </a:extLst>
          </p:cNvPr>
          <p:cNvSpPr>
            <a:spLocks noGrp="1"/>
          </p:cNvSpPr>
          <p:nvPr>
            <p:ph type="title"/>
          </p:nvPr>
        </p:nvSpPr>
        <p:spPr/>
        <p:txBody>
          <a:bodyPr/>
          <a:lstStyle/>
          <a:p>
            <a:r>
              <a:rPr lang="en-US" dirty="0"/>
              <a:t>Introduction: Significance of Sex</a:t>
            </a:r>
            <a:endParaRPr lang="en-CA" dirty="0"/>
          </a:p>
        </p:txBody>
      </p:sp>
      <p:sp>
        <p:nvSpPr>
          <p:cNvPr id="3" name="Content Placeholder 2">
            <a:extLst>
              <a:ext uri="{FF2B5EF4-FFF2-40B4-BE49-F238E27FC236}">
                <a16:creationId xmlns:a16="http://schemas.microsoft.com/office/drawing/2014/main" id="{D1891781-17FF-408C-8D33-67BB48A0D4B9}"/>
              </a:ext>
            </a:extLst>
          </p:cNvPr>
          <p:cNvSpPr>
            <a:spLocks noGrp="1"/>
          </p:cNvSpPr>
          <p:nvPr>
            <p:ph idx="1"/>
          </p:nvPr>
        </p:nvSpPr>
        <p:spPr/>
        <p:txBody>
          <a:bodyPr/>
          <a:lstStyle/>
          <a:p>
            <a:r>
              <a:rPr lang="en-CA" dirty="0"/>
              <a:t>What if you had been born a different sex? Think about how your life would be altered. Would you have a different job? Different friends?</a:t>
            </a:r>
          </a:p>
          <a:p>
            <a:r>
              <a:rPr lang="en-CA" dirty="0"/>
              <a:t>What would be the same? Perceptions? Activities? Hairstyle?</a:t>
            </a:r>
          </a:p>
          <a:p>
            <a:endParaRPr lang="en-CA" dirty="0"/>
          </a:p>
        </p:txBody>
      </p:sp>
    </p:spTree>
    <p:extLst>
      <p:ext uri="{BB962C8B-B14F-4D97-AF65-F5344CB8AC3E}">
        <p14:creationId xmlns:p14="http://schemas.microsoft.com/office/powerpoint/2010/main" val="631283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C1449-4F32-4674-85D7-99C326830C7E}"/>
              </a:ext>
            </a:extLst>
          </p:cNvPr>
          <p:cNvSpPr>
            <a:spLocks noGrp="1"/>
          </p:cNvSpPr>
          <p:nvPr>
            <p:ph type="title"/>
          </p:nvPr>
        </p:nvSpPr>
        <p:spPr/>
        <p:txBody>
          <a:bodyPr/>
          <a:lstStyle/>
          <a:p>
            <a:r>
              <a:rPr lang="en-US" dirty="0"/>
              <a:t>Introduction: Biological Determination of Sex?</a:t>
            </a:r>
            <a:endParaRPr lang="en-CA" dirty="0"/>
          </a:p>
        </p:txBody>
      </p:sp>
      <p:sp>
        <p:nvSpPr>
          <p:cNvPr id="3" name="Content Placeholder 2">
            <a:extLst>
              <a:ext uri="{FF2B5EF4-FFF2-40B4-BE49-F238E27FC236}">
                <a16:creationId xmlns:a16="http://schemas.microsoft.com/office/drawing/2014/main" id="{C973CFE6-DDA4-4787-A9D9-54EA1BE3CE38}"/>
              </a:ext>
            </a:extLst>
          </p:cNvPr>
          <p:cNvSpPr>
            <a:spLocks noGrp="1"/>
          </p:cNvSpPr>
          <p:nvPr>
            <p:ph idx="1"/>
          </p:nvPr>
        </p:nvSpPr>
        <p:spPr/>
        <p:txBody>
          <a:bodyPr/>
          <a:lstStyle/>
          <a:p>
            <a:r>
              <a:rPr lang="en-CA" dirty="0"/>
              <a:t>In fact, a surprisingly large proportion of infants are born with chromosomal or anatomical anomalies that make determination of their sex problematic.</a:t>
            </a:r>
          </a:p>
          <a:p>
            <a:r>
              <a:rPr lang="en-CA" dirty="0"/>
              <a:t>Approximately 4 percent of infants have some sex based anomalies which means they do not fit perfectly into the categories of male or female.</a:t>
            </a:r>
          </a:p>
          <a:p>
            <a:r>
              <a:rPr lang="en-CA" dirty="0"/>
              <a:t>Also, about 17 out of every 1000 newborns can be identified as intersexed (a person whose body combines a mixture of male and female physical markers or reproductive organs)</a:t>
            </a:r>
          </a:p>
          <a:p>
            <a:endParaRPr lang="en-CA" dirty="0"/>
          </a:p>
        </p:txBody>
      </p:sp>
    </p:spTree>
    <p:extLst>
      <p:ext uri="{BB962C8B-B14F-4D97-AF65-F5344CB8AC3E}">
        <p14:creationId xmlns:p14="http://schemas.microsoft.com/office/powerpoint/2010/main" val="2547693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8B52E-A81B-4FEF-B385-F384860E1E3C}"/>
              </a:ext>
            </a:extLst>
          </p:cNvPr>
          <p:cNvSpPr>
            <a:spLocks noGrp="1"/>
          </p:cNvSpPr>
          <p:nvPr>
            <p:ph type="title"/>
          </p:nvPr>
        </p:nvSpPr>
        <p:spPr/>
        <p:txBody>
          <a:bodyPr/>
          <a:lstStyle/>
          <a:p>
            <a:r>
              <a:rPr lang="en-US" dirty="0"/>
              <a:t>Introduction: Or Assigned Biological Determination of Sex?</a:t>
            </a:r>
            <a:endParaRPr lang="en-CA" dirty="0"/>
          </a:p>
        </p:txBody>
      </p:sp>
      <p:sp>
        <p:nvSpPr>
          <p:cNvPr id="3" name="Content Placeholder 2">
            <a:extLst>
              <a:ext uri="{FF2B5EF4-FFF2-40B4-BE49-F238E27FC236}">
                <a16:creationId xmlns:a16="http://schemas.microsoft.com/office/drawing/2014/main" id="{8538084C-0EE1-4525-B41B-7400A69F68D2}"/>
              </a:ext>
            </a:extLst>
          </p:cNvPr>
          <p:cNvSpPr>
            <a:spLocks noGrp="1"/>
          </p:cNvSpPr>
          <p:nvPr>
            <p:ph idx="1"/>
          </p:nvPr>
        </p:nvSpPr>
        <p:spPr/>
        <p:txBody>
          <a:bodyPr/>
          <a:lstStyle/>
          <a:p>
            <a:r>
              <a:rPr lang="en-CA" dirty="0"/>
              <a:t>When a situation arises that an infant is defined as intersexed the doctor and families seek to identify the dominant features of the infant and then assign the infant a sex (boy or girl).</a:t>
            </a:r>
          </a:p>
          <a:p>
            <a:r>
              <a:rPr lang="en-CA" dirty="0"/>
              <a:t>In short, human decisions and medical interventions can result in the recreation of the sex of the person.</a:t>
            </a:r>
          </a:p>
          <a:p>
            <a:endParaRPr lang="en-CA" dirty="0"/>
          </a:p>
        </p:txBody>
      </p:sp>
    </p:spTree>
    <p:extLst>
      <p:ext uri="{BB962C8B-B14F-4D97-AF65-F5344CB8AC3E}">
        <p14:creationId xmlns:p14="http://schemas.microsoft.com/office/powerpoint/2010/main" val="3124675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ED78E-E49D-4B20-8B63-7839F44CFB60}"/>
              </a:ext>
            </a:extLst>
          </p:cNvPr>
          <p:cNvSpPr>
            <a:spLocks noGrp="1"/>
          </p:cNvSpPr>
          <p:nvPr>
            <p:ph type="title"/>
          </p:nvPr>
        </p:nvSpPr>
        <p:spPr/>
        <p:txBody>
          <a:bodyPr/>
          <a:lstStyle/>
          <a:p>
            <a:r>
              <a:rPr lang="en-US" dirty="0"/>
              <a:t>Introduction: Definition of Gender</a:t>
            </a:r>
            <a:endParaRPr lang="en-CA" dirty="0"/>
          </a:p>
        </p:txBody>
      </p:sp>
      <p:sp>
        <p:nvSpPr>
          <p:cNvPr id="3" name="Content Placeholder 2">
            <a:extLst>
              <a:ext uri="{FF2B5EF4-FFF2-40B4-BE49-F238E27FC236}">
                <a16:creationId xmlns:a16="http://schemas.microsoft.com/office/drawing/2014/main" id="{DA27B966-4FBE-4DF3-9493-FA4C37A1F23C}"/>
              </a:ext>
            </a:extLst>
          </p:cNvPr>
          <p:cNvSpPr>
            <a:spLocks noGrp="1"/>
          </p:cNvSpPr>
          <p:nvPr>
            <p:ph idx="1"/>
          </p:nvPr>
        </p:nvSpPr>
        <p:spPr/>
        <p:txBody>
          <a:bodyPr/>
          <a:lstStyle/>
          <a:p>
            <a:r>
              <a:rPr lang="en-CA" dirty="0"/>
              <a:t>A system of social properties within society that constitutes people as different in socially significant ways and organizes relations on the basis of the difference.</a:t>
            </a:r>
          </a:p>
          <a:p>
            <a:r>
              <a:rPr lang="en-CA" dirty="0"/>
              <a:t>Also defined as personality traits and behavior patterns, understood to correlate with sex-based differences.</a:t>
            </a:r>
          </a:p>
          <a:p>
            <a:endParaRPr lang="en-CA" dirty="0"/>
          </a:p>
        </p:txBody>
      </p:sp>
    </p:spTree>
    <p:extLst>
      <p:ext uri="{BB962C8B-B14F-4D97-AF65-F5344CB8AC3E}">
        <p14:creationId xmlns:p14="http://schemas.microsoft.com/office/powerpoint/2010/main" val="3459616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6074A-0AD6-4069-A786-6923B10005DE}"/>
              </a:ext>
            </a:extLst>
          </p:cNvPr>
          <p:cNvSpPr>
            <a:spLocks noGrp="1"/>
          </p:cNvSpPr>
          <p:nvPr>
            <p:ph type="title"/>
          </p:nvPr>
        </p:nvSpPr>
        <p:spPr/>
        <p:txBody>
          <a:bodyPr/>
          <a:lstStyle/>
          <a:p>
            <a:r>
              <a:rPr lang="en-US" dirty="0"/>
              <a:t>Introduction: Significance of Gender</a:t>
            </a:r>
            <a:endParaRPr lang="en-CA" dirty="0"/>
          </a:p>
        </p:txBody>
      </p:sp>
      <p:sp>
        <p:nvSpPr>
          <p:cNvPr id="3" name="Content Placeholder 2">
            <a:extLst>
              <a:ext uri="{FF2B5EF4-FFF2-40B4-BE49-F238E27FC236}">
                <a16:creationId xmlns:a16="http://schemas.microsoft.com/office/drawing/2014/main" id="{62F74CAD-62D9-4217-91DB-4C6519305031}"/>
              </a:ext>
            </a:extLst>
          </p:cNvPr>
          <p:cNvSpPr>
            <a:spLocks noGrp="1"/>
          </p:cNvSpPr>
          <p:nvPr>
            <p:ph idx="1"/>
          </p:nvPr>
        </p:nvSpPr>
        <p:spPr/>
        <p:txBody>
          <a:bodyPr/>
          <a:lstStyle/>
          <a:p>
            <a:r>
              <a:rPr lang="en-US" dirty="0"/>
              <a:t>There are certain social expectations that come with what sex a person is designated.</a:t>
            </a:r>
          </a:p>
          <a:p>
            <a:r>
              <a:rPr lang="en-US" dirty="0"/>
              <a:t>These social expectations are taught to us from the beginning of our lives until our end.</a:t>
            </a:r>
          </a:p>
          <a:p>
            <a:r>
              <a:rPr lang="en-US" dirty="0"/>
              <a:t>Those that meet these expectations are generally accepted, those that do not tend to be sanctioned or punished.</a:t>
            </a:r>
          </a:p>
          <a:p>
            <a:endParaRPr lang="en-CA" dirty="0"/>
          </a:p>
        </p:txBody>
      </p:sp>
    </p:spTree>
    <p:extLst>
      <p:ext uri="{BB962C8B-B14F-4D97-AF65-F5344CB8AC3E}">
        <p14:creationId xmlns:p14="http://schemas.microsoft.com/office/powerpoint/2010/main" val="3388602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A2204-9E23-4FE9-A719-8DA72DF90640}"/>
              </a:ext>
            </a:extLst>
          </p:cNvPr>
          <p:cNvSpPr>
            <a:spLocks noGrp="1"/>
          </p:cNvSpPr>
          <p:nvPr>
            <p:ph type="title"/>
          </p:nvPr>
        </p:nvSpPr>
        <p:spPr/>
        <p:txBody>
          <a:bodyPr/>
          <a:lstStyle/>
          <a:p>
            <a:r>
              <a:rPr lang="en-US" dirty="0"/>
              <a:t>Introduction: Determinants of Gender?</a:t>
            </a:r>
            <a:endParaRPr lang="en-CA" dirty="0"/>
          </a:p>
        </p:txBody>
      </p:sp>
      <p:sp>
        <p:nvSpPr>
          <p:cNvPr id="3" name="Content Placeholder 2">
            <a:extLst>
              <a:ext uri="{FF2B5EF4-FFF2-40B4-BE49-F238E27FC236}">
                <a16:creationId xmlns:a16="http://schemas.microsoft.com/office/drawing/2014/main" id="{81194E23-9233-4978-8A72-C814A0BF3E5A}"/>
              </a:ext>
            </a:extLst>
          </p:cNvPr>
          <p:cNvSpPr>
            <a:spLocks noGrp="1"/>
          </p:cNvSpPr>
          <p:nvPr>
            <p:ph idx="1"/>
          </p:nvPr>
        </p:nvSpPr>
        <p:spPr/>
        <p:txBody>
          <a:bodyPr/>
          <a:lstStyle/>
          <a:p>
            <a:r>
              <a:rPr lang="en-US" dirty="0"/>
              <a:t>But are these social expectations universal, natural, or even desired?</a:t>
            </a:r>
          </a:p>
          <a:p>
            <a:r>
              <a:rPr lang="en-US" dirty="0"/>
              <a:t>Or are they simply subjective assumptions of how a person should be or portray themselves?</a:t>
            </a:r>
          </a:p>
          <a:p>
            <a:endParaRPr lang="en-CA" dirty="0"/>
          </a:p>
        </p:txBody>
      </p:sp>
    </p:spTree>
    <p:extLst>
      <p:ext uri="{BB962C8B-B14F-4D97-AF65-F5344CB8AC3E}">
        <p14:creationId xmlns:p14="http://schemas.microsoft.com/office/powerpoint/2010/main" val="271393883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241</TotalTime>
  <Words>1722</Words>
  <Application>Microsoft Office PowerPoint</Application>
  <PresentationFormat>Widescreen</PresentationFormat>
  <Paragraphs>123</Paragraphs>
  <Slides>31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Trebuchet MS</vt:lpstr>
      <vt:lpstr>Wingdings 3</vt:lpstr>
      <vt:lpstr>Facet</vt:lpstr>
      <vt:lpstr>WGST 100-991: Introduction to Women’s and Gender Studies</vt:lpstr>
      <vt:lpstr>Sex and Gender</vt:lpstr>
      <vt:lpstr>Introduction: Definition of Sex</vt:lpstr>
      <vt:lpstr>Introduction: Significance of Sex</vt:lpstr>
      <vt:lpstr>Introduction: Biological Determination of Sex?</vt:lpstr>
      <vt:lpstr>Introduction: Or Assigned Biological Determination of Sex?</vt:lpstr>
      <vt:lpstr>Introduction: Definition of Gender</vt:lpstr>
      <vt:lpstr>Introduction: Significance of Gender</vt:lpstr>
      <vt:lpstr>Introduction: Determinants of Gender?</vt:lpstr>
      <vt:lpstr>Introduction: Sex and Gender-The Differences</vt:lpstr>
      <vt:lpstr>Introduction: Socialization</vt:lpstr>
      <vt:lpstr>Introduction: Socialization, The Media Example</vt:lpstr>
      <vt:lpstr>Socialization: The Disney Example</vt:lpstr>
      <vt:lpstr>Introduction: Normative Expectations</vt:lpstr>
      <vt:lpstr>Introduction: Normative Expectations</vt:lpstr>
      <vt:lpstr>Stereotypes: the Gender Dichotomy (Top 5 as per research)</vt:lpstr>
      <vt:lpstr>Why Theory???</vt:lpstr>
      <vt:lpstr>Structural Functionalism</vt:lpstr>
      <vt:lpstr>Structural Functionalism-Overview</vt:lpstr>
      <vt:lpstr>Structural Functionalism-The Keys</vt:lpstr>
      <vt:lpstr>Structural Functionalism-The Keys</vt:lpstr>
      <vt:lpstr>Critical Theory</vt:lpstr>
      <vt:lpstr>Critical Theory-Overview</vt:lpstr>
      <vt:lpstr>Critical Theory-The Marx Example</vt:lpstr>
      <vt:lpstr>Critical Theory-The Weber Example</vt:lpstr>
      <vt:lpstr>Symbolic Interactionism</vt:lpstr>
      <vt:lpstr>Symbolic Interactionism-Overview</vt:lpstr>
      <vt:lpstr>Symbolic Interactionism-Basic Principles</vt:lpstr>
      <vt:lpstr>Symbolic Interactionism-Basic Principles</vt:lpstr>
      <vt:lpstr>Feminist Theory</vt:lpstr>
      <vt:lpstr>Feminist Theory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 Walters</dc:creator>
  <cp:lastModifiedBy>Jeff Walters</cp:lastModifiedBy>
  <cp:revision>68</cp:revision>
  <dcterms:created xsi:type="dcterms:W3CDTF">2014-09-18T12:35:00Z</dcterms:created>
  <dcterms:modified xsi:type="dcterms:W3CDTF">2018-09-09T15:29:36Z</dcterms:modified>
</cp:coreProperties>
</file>

<file path=docProps/thumbnail.jpeg>
</file>